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272" r:id="rId3"/>
    <p:sldId id="314" r:id="rId4"/>
    <p:sldId id="269" r:id="rId5"/>
    <p:sldId id="274" r:id="rId6"/>
    <p:sldId id="276" r:id="rId7"/>
    <p:sldId id="312" r:id="rId8"/>
    <p:sldId id="275" r:id="rId9"/>
    <p:sldId id="311" r:id="rId10"/>
    <p:sldId id="278" r:id="rId11"/>
    <p:sldId id="298" r:id="rId12"/>
    <p:sldId id="279" r:id="rId13"/>
    <p:sldId id="315" r:id="rId14"/>
    <p:sldId id="299" r:id="rId15"/>
    <p:sldId id="280" r:id="rId16"/>
    <p:sldId id="300" r:id="rId17"/>
    <p:sldId id="281" r:id="rId18"/>
    <p:sldId id="313" r:id="rId19"/>
    <p:sldId id="316" r:id="rId20"/>
    <p:sldId id="266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C78"/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69947C51-FEB4-46CF-B481-9B673D4C3A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471CB-608C-410B-B7EC-5DF5CDBC4B4D}" type="slidenum">
              <a:rPr lang="cs-CZ"/>
              <a:pPr/>
              <a:t>1</a:t>
            </a:fld>
            <a:endParaRPr 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5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10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2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11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147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13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7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14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89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15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6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16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904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228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B471CB-608C-410B-B7EC-5DF5CDBC4B4D}" type="slidenum">
              <a:rPr lang="cs-CZ"/>
              <a:pPr/>
              <a:t>2</a:t>
            </a:fld>
            <a:endParaRPr lang="cs-CZ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8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3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8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4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42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5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8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6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26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7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5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8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68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05F820-6B6D-43A9-8E74-B7B633D2762C}" type="slidenum">
              <a:rPr lang="cs-CZ"/>
              <a:pPr/>
              <a:t>9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4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7C5979-10C3-4F73-AEE9-799255D1E74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91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76D90F-6869-41BE-8F83-E2EF8AA02D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6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1512" cy="5407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5313" cy="5407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7E0082-29B3-4616-A052-D41A46A872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38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203EFA-6B48-4607-98A4-8B358A89AC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06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824C80-E018-4EDD-9789-B15F61D1E7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9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D0CE87-2968-48F2-97AD-AF8C943732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5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EAAB579-1DDC-4238-96D3-6FB03CA5B9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3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7C504F-847F-4FA1-91FF-541B03E7E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07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C5927-69EA-44FD-99C8-022E85BE84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98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3F58D0-A01B-4188-9AAD-F2336CF0167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33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42CA8A-8457-4427-AC8E-3C3FEF1D40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77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7F75E3-5D54-4EAA-BC73-4D794DB2C4C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99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23E8F7-551C-4523-8322-3F96A930A44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7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3DB82B-0F1A-4A1B-A94B-CBEBD17C708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56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1512" cy="5407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5313" cy="5407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D662B3-B2B7-4493-B126-553E003F00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F674B1-155D-4EF1-8DCC-3D0C4C94E2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5AEDE4-944D-4009-96CF-E653F66E89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52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0FAE46-71C5-4EB4-92C9-68E5575B54B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31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AABB2F-3E85-4173-A2B0-53CC060F925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2FF31B-C3FA-49E8-BE19-2043449B10E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5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B995C4-B858-4FFA-8D20-1F9154BCC8A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34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DCF658-0AE4-4549-BF73-C5A0F2A5AF6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04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692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EB954C-8F7B-4EFB-9291-E1CFEF271CBD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543800" y="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cs-CZ" sz="1600" b="1">
                <a:solidFill>
                  <a:srgbClr val="FFFFFF"/>
                </a:solidFill>
                <a:latin typeface="Arial" charset="0"/>
              </a:rPr>
              <a:t>www.rsd.cz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C7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C78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63"/>
            <a:ext cx="556260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4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4388"/>
            <a:ext cx="9144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692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69225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1145EF4-783E-41BA-85E0-36369375547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BDE"/>
          </a:solidFill>
          <a:latin typeface="Arial Black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C7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C78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3C78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50825" y="4581128"/>
            <a:ext cx="86868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cs-CZ" sz="3200" dirty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Stav </a:t>
            </a:r>
            <a:r>
              <a:rPr lang="cs-CZ" sz="3200" dirty="0" smtClean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realizace a přípravy dálnice D11 na území České republiky</a:t>
            </a:r>
            <a:endParaRPr lang="cs-CZ" sz="2800" dirty="0">
              <a:solidFill>
                <a:srgbClr val="003C78"/>
              </a:solidFill>
              <a:latin typeface="Arial Black" pitchFamily="32" charset="0"/>
              <a:ea typeface="SimSun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4" y="1739280"/>
            <a:ext cx="6841456" cy="6816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b="1" dirty="0">
                <a:solidFill>
                  <a:srgbClr val="003C78"/>
                </a:solidFill>
                <a:latin typeface="Arial" charset="0"/>
              </a:rPr>
              <a:t>Ing. </a:t>
            </a:r>
            <a:r>
              <a:rPr lang="cs-CZ" b="1" dirty="0" smtClean="0">
                <a:solidFill>
                  <a:srgbClr val="003C78"/>
                </a:solidFill>
                <a:latin typeface="Arial" charset="0"/>
              </a:rPr>
              <a:t>Jan Kroupa</a:t>
            </a:r>
            <a:endParaRPr lang="cs-CZ" b="1" dirty="0">
              <a:solidFill>
                <a:srgbClr val="003C78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sz="1800" b="1" dirty="0" smtClean="0">
                <a:solidFill>
                  <a:srgbClr val="003C78"/>
                </a:solidFill>
                <a:latin typeface="Arial" charset="0"/>
              </a:rPr>
              <a:t>Generální ředitel ŘSD ČR</a:t>
            </a:r>
            <a:endParaRPr lang="cs-CZ" sz="1800" b="1" dirty="0">
              <a:solidFill>
                <a:srgbClr val="003C7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37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D11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, 1107 Smiřice – Jaroměř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269000"/>
            <a:ext cx="4320000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4941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D11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, 1107 Smiřice – Jaroměř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5685" y="1600201"/>
            <a:ext cx="8075240" cy="1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Kategorie:		D 27,5/120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Délka úseku: 	7,390 km (v úseku 2x MÚK)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Předpokládané náklady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stavby: 3 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290 812 541 Kč (bez DPH)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5" y="3284984"/>
            <a:ext cx="80853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/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Příprava stavby:</a:t>
            </a:r>
          </a:p>
          <a:p>
            <a:pPr marL="0" indent="0"/>
            <a:endParaRPr lang="cs-CZ" sz="1800" b="1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Vydáno </a:t>
            </a:r>
            <a:r>
              <a:rPr lang="cs-CZ" sz="2000" dirty="0">
                <a:solidFill>
                  <a:srgbClr val="003C78"/>
                </a:solidFill>
                <a:latin typeface="+mn-lt"/>
              </a:rPr>
              <a:t>platné územní rozhodnutí, na dílčí stavební objekty vydáno stavební povolení, na ostatní zahájeno stavební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řízení.</a:t>
            </a:r>
            <a:r>
              <a:rPr lang="cs-CZ" sz="2000" dirty="0" smtClean="0">
                <a:solidFill>
                  <a:srgbClr val="FF0000"/>
                </a:solidFill>
                <a:latin typeface="+mn-lt"/>
              </a:rPr>
              <a:t> </a:t>
            </a:r>
            <a:endParaRPr lang="cs-CZ" sz="200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Vykoupeno cca 98,49% pozemků trvalého záboru.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Předpokládaný termín zahájení stavby: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  <a:ea typeface="SimSun" charset="-122"/>
              </a:rPr>
              <a:t>2017</a:t>
            </a:r>
            <a:endParaRPr lang="cs-CZ" sz="2200" b="1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1533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548680"/>
            <a:ext cx="7560840" cy="869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Vybrané problémy investiční přípravy:</a:t>
            </a:r>
          </a:p>
          <a:p>
            <a:pPr marL="342900" indent="-342900"/>
            <a:endParaRPr lang="cs-CZ" sz="2200" dirty="0" smtClean="0">
              <a:solidFill>
                <a:srgbClr val="003C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</a:rPr>
              <a:t>Novelizace zákona č. 100/2001 Sb. EIA  (od 1.4.2015 jako zák. č. 39/2015 Sb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.)</a:t>
            </a:r>
          </a:p>
          <a:p>
            <a:endParaRPr lang="cs-CZ" sz="15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</a:rPr>
              <a:t>Vyvlastňovací řízení (postupy úřadů a lhůty jsou rozdílné napříč ČR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).</a:t>
            </a:r>
            <a:endParaRPr lang="cs-CZ" sz="2000" dirty="0">
              <a:solidFill>
                <a:srgbClr val="003C78"/>
              </a:solidFill>
              <a:latin typeface="+mn-lt"/>
            </a:endParaRPr>
          </a:p>
          <a:p>
            <a:endParaRPr lang="cs-CZ" sz="15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Problematické vyvlastnění spoluvlastnických podílů, pozemků zatížených omezením vlastnického práva (exekucí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).</a:t>
            </a: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5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Služebnosti (stanovení minimální náhrady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).</a:t>
            </a: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endParaRPr lang="cs-CZ" sz="15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</a:rPr>
              <a:t>Obecně nestabilní právní prostředí (např. změny zákona č. 416/2009 Sb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.).</a:t>
            </a: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endParaRPr lang="cs-CZ" sz="15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Archeologické průzkumy – nadlimitní zakázky ve vazbě k rozsahu předpokládaných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nalezišť.</a:t>
            </a: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/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/>
            <a:endParaRPr lang="cs-CZ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D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11, 1108 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Jaroměř – 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Trutnov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pic>
        <p:nvPicPr>
          <p:cNvPr id="4" name="Obrázek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395400" cy="4395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0666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D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11, 1108 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Jaroměř – 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Trutnov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5685" y="1600201"/>
            <a:ext cx="807524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K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ategorie:		R 25,5/120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D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élka úseku: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	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19,630 km (v úseku 2x MÚK, 1 tunel)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N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áklady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stavby: 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12 367 060 000 Kč (bez DPH)</a:t>
            </a: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5" y="3212976"/>
            <a:ext cx="808538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/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Příprava stavby:</a:t>
            </a:r>
          </a:p>
          <a:p>
            <a:pPr marL="0" indent="0"/>
            <a:endParaRPr lang="cs-CZ" sz="1800" b="1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</a:rPr>
              <a:t>V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ydáno stanovisko EIA podle zák. č. 100/2001 Sb., bylo požádáno o Závazné ověřovací stanovisko EIA.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Zpracován předběžný geotechnický průzkum a koncept DÚR.</a:t>
            </a:r>
            <a:endParaRPr lang="cs-CZ" sz="1600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Předpoklad vydání ÚR: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2017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5943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D</a:t>
            </a:r>
            <a:r>
              <a:rPr lang="en-US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11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, 1109</a:t>
            </a:r>
            <a:r>
              <a:rPr lang="en-US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 </a:t>
            </a:r>
            <a:r>
              <a:rPr lang="en-US" b="1" dirty="0" err="1">
                <a:solidFill>
                  <a:srgbClr val="009BDE"/>
                </a:solidFill>
                <a:latin typeface="+mj-lt"/>
                <a:ea typeface="SimSun" charset="-122"/>
              </a:rPr>
              <a:t>Trutnov</a:t>
            </a:r>
            <a:r>
              <a:rPr lang="en-US" b="1" dirty="0">
                <a:solidFill>
                  <a:srgbClr val="009BDE"/>
                </a:solidFill>
                <a:latin typeface="+mj-lt"/>
                <a:ea typeface="SimSun" charset="-122"/>
              </a:rPr>
              <a:t> – </a:t>
            </a:r>
            <a:r>
              <a:rPr lang="en-US" b="1" dirty="0" err="1">
                <a:solidFill>
                  <a:srgbClr val="009BDE"/>
                </a:solidFill>
                <a:latin typeface="+mj-lt"/>
                <a:ea typeface="SimSun" charset="-122"/>
              </a:rPr>
              <a:t>st.</a:t>
            </a:r>
            <a:r>
              <a:rPr lang="en-US" b="1" dirty="0">
                <a:solidFill>
                  <a:srgbClr val="009BDE"/>
                </a:solidFill>
                <a:latin typeface="+mj-lt"/>
                <a:ea typeface="SimSun" charset="-122"/>
              </a:rPr>
              <a:t> </a:t>
            </a:r>
            <a:r>
              <a:rPr lang="en-US" b="1" dirty="0" err="1" smtClean="0">
                <a:solidFill>
                  <a:srgbClr val="009BDE"/>
                </a:solidFill>
                <a:latin typeface="+mj-lt"/>
                <a:ea typeface="SimSun" charset="-122"/>
              </a:rPr>
              <a:t>hranice</a:t>
            </a:r>
            <a:endParaRPr lang="en-US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pic>
        <p:nvPicPr>
          <p:cNvPr id="4" name="Obrázek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15497" cy="41154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8474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D</a:t>
            </a:r>
            <a:r>
              <a:rPr lang="en-US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11</a:t>
            </a: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, 1109</a:t>
            </a:r>
            <a:r>
              <a:rPr lang="en-US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 </a:t>
            </a:r>
            <a:r>
              <a:rPr lang="en-US" b="1" dirty="0" err="1">
                <a:solidFill>
                  <a:srgbClr val="009BDE"/>
                </a:solidFill>
                <a:latin typeface="+mj-lt"/>
                <a:ea typeface="SimSun" charset="-122"/>
              </a:rPr>
              <a:t>Trutnov</a:t>
            </a:r>
            <a:r>
              <a:rPr lang="en-US" b="1" dirty="0">
                <a:solidFill>
                  <a:srgbClr val="009BDE"/>
                </a:solidFill>
                <a:latin typeface="+mj-lt"/>
                <a:ea typeface="SimSun" charset="-122"/>
              </a:rPr>
              <a:t> – </a:t>
            </a:r>
            <a:r>
              <a:rPr lang="en-US" b="1" dirty="0" err="1">
                <a:solidFill>
                  <a:srgbClr val="009BDE"/>
                </a:solidFill>
                <a:latin typeface="+mj-lt"/>
                <a:ea typeface="SimSun" charset="-122"/>
              </a:rPr>
              <a:t>st.</a:t>
            </a:r>
            <a:r>
              <a:rPr lang="en-US" b="1" dirty="0">
                <a:solidFill>
                  <a:srgbClr val="009BDE"/>
                </a:solidFill>
                <a:latin typeface="+mj-lt"/>
                <a:ea typeface="SimSun" charset="-122"/>
              </a:rPr>
              <a:t> </a:t>
            </a:r>
            <a:r>
              <a:rPr lang="en-US" b="1" dirty="0" err="1" smtClean="0">
                <a:solidFill>
                  <a:srgbClr val="009BDE"/>
                </a:solidFill>
                <a:latin typeface="+mj-lt"/>
                <a:ea typeface="SimSun" charset="-122"/>
              </a:rPr>
              <a:t>hranice</a:t>
            </a:r>
            <a:endParaRPr lang="en-US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5685" y="1600201"/>
            <a:ext cx="8075240" cy="19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Kategorie:		R 21,5/100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Délka úseku: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	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21,320 km (v úseku 3x MÚK, 2 tunely)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Náklady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stavby: 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 15 371 424 000 Kč (bez DPH)</a:t>
            </a: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5" y="3068960"/>
            <a:ext cx="808538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/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Příprava stavby:</a:t>
            </a:r>
          </a:p>
          <a:p>
            <a:pPr marL="0" indent="0"/>
            <a:endParaRPr lang="cs-CZ" sz="1800" b="1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Vydáno stanovisko EIA podle zák. č. 100/2001 Sb., bylo požádáno o prodloužení platnosti stanoviska EIA a o Závazné ověřovací stanovisko EIA.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Zpracován předběžný geotechnický průzkum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Probíhá zpracování konceptu DÚR a vyhledávací studie SÚD Střítež.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Předpoklad </a:t>
            </a:r>
            <a:r>
              <a:rPr lang="cs-CZ" sz="2000" dirty="0">
                <a:solidFill>
                  <a:srgbClr val="003C78"/>
                </a:solidFill>
                <a:latin typeface="+mn-lt"/>
              </a:rPr>
              <a:t>vydání ÚR: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2017</a:t>
            </a:r>
            <a:endParaRPr lang="cs-CZ" sz="2000" b="1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6509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648071"/>
          </a:xfrm>
        </p:spPr>
        <p:txBody>
          <a:bodyPr/>
          <a:lstStyle/>
          <a:p>
            <a:r>
              <a:rPr lang="cs-CZ" dirty="0" smtClean="0"/>
              <a:t>Příprava stavby S3 v Polsku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298032"/>
          </a:xfrm>
        </p:spPr>
        <p:txBody>
          <a:bodyPr/>
          <a:lstStyle/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sz="2200" dirty="0" smtClean="0">
              <a:cs typeface="Arial" charset="0"/>
            </a:endParaRPr>
          </a:p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2200" dirty="0" smtClean="0">
                <a:cs typeface="Arial" charset="0"/>
              </a:rPr>
              <a:t>Mezivládní dohoda ČR-Polsko uzavřená v roce 2005.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sz="2200" dirty="0" smtClean="0">
              <a:cs typeface="Arial" charset="0"/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2200" dirty="0">
                <a:cs typeface="Arial" charset="0"/>
              </a:rPr>
              <a:t>Došlo ke koordinaci směrového, šířkového a výškového uspořádání </a:t>
            </a:r>
            <a:r>
              <a:rPr lang="cs-CZ" sz="2200" dirty="0" smtClean="0">
                <a:cs typeface="Arial" charset="0"/>
              </a:rPr>
              <a:t>D11 </a:t>
            </a:r>
            <a:r>
              <a:rPr lang="cs-CZ" sz="2200" dirty="0">
                <a:cs typeface="Arial" charset="0"/>
              </a:rPr>
              <a:t>a S3. </a:t>
            </a:r>
            <a:endParaRPr lang="cs-CZ" sz="2200" dirty="0" smtClean="0">
              <a:cs typeface="Arial" charset="0"/>
            </a:endParaRPr>
          </a:p>
          <a:p>
            <a:pPr marL="34290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sz="2200" dirty="0">
              <a:cs typeface="Arial" charset="0"/>
            </a:endParaRPr>
          </a:p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2200" dirty="0" smtClean="0">
                <a:cs typeface="Arial" charset="0"/>
              </a:rPr>
              <a:t>Polská a česká strana podepsala v 02/2016 Memorandum o propojení silnic S3 a R11.</a:t>
            </a:r>
          </a:p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sz="2200" dirty="0" smtClean="0">
              <a:cs typeface="Arial" charset="0"/>
            </a:endParaRPr>
          </a:p>
          <a:p>
            <a:pPr marL="342900" lvl="0" indent="-34290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cs-CZ" sz="2200" dirty="0" smtClean="0">
                <a:cs typeface="Arial" charset="0"/>
              </a:rPr>
              <a:t>V 02/2016 byla oběma státy předložena žádost o spolufinancování z EU fondu CEF (</a:t>
            </a:r>
            <a:r>
              <a:rPr lang="cs-CZ" sz="2200" dirty="0" err="1" smtClean="0">
                <a:cs typeface="Arial" charset="0"/>
              </a:rPr>
              <a:t>Connecting</a:t>
            </a:r>
            <a:r>
              <a:rPr lang="cs-CZ" sz="2200" dirty="0" smtClean="0">
                <a:cs typeface="Arial" charset="0"/>
              </a:rPr>
              <a:t> </a:t>
            </a:r>
            <a:r>
              <a:rPr lang="cs-CZ" sz="2200" dirty="0" err="1" smtClean="0">
                <a:cs typeface="Arial" charset="0"/>
              </a:rPr>
              <a:t>Europe</a:t>
            </a:r>
            <a:r>
              <a:rPr lang="cs-CZ" sz="2200" dirty="0" smtClean="0">
                <a:cs typeface="Arial" charset="0"/>
              </a:rPr>
              <a:t> </a:t>
            </a:r>
            <a:r>
              <a:rPr lang="cs-CZ" sz="2200" dirty="0" err="1" smtClean="0">
                <a:cs typeface="Arial" charset="0"/>
              </a:rPr>
              <a:t>Facility</a:t>
            </a:r>
            <a:r>
              <a:rPr lang="cs-CZ" sz="2200" dirty="0" smtClean="0">
                <a:cs typeface="Arial" charset="0"/>
              </a:rPr>
              <a:t>).</a:t>
            </a:r>
          </a:p>
          <a:p>
            <a:pPr marL="0" lvl="1" algn="l" eaLnBrk="1" hangingPunct="1">
              <a:lnSpc>
                <a:spcPct val="100000"/>
              </a:lnSpc>
              <a:spcBef>
                <a:spcPct val="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cs-CZ" sz="2200" dirty="0" smtClean="0">
              <a:cs typeface="Arial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					</a:t>
            </a:r>
          </a:p>
          <a:p>
            <a:r>
              <a:rPr lang="cs-CZ" dirty="0" smtClean="0"/>
              <a:t>	</a:t>
            </a:r>
          </a:p>
          <a:p>
            <a:r>
              <a:rPr lang="cs-CZ" dirty="0" smtClean="0"/>
              <a:t>						</a:t>
            </a:r>
            <a:r>
              <a:rPr lang="cs-CZ" sz="3200" b="1" dirty="0" smtClean="0"/>
              <a:t>Děkuji za pozornost.</a:t>
            </a:r>
          </a:p>
          <a:p>
            <a:endParaRPr lang="cs-CZ" dirty="0" smtClean="0"/>
          </a:p>
          <a:p>
            <a:endParaRPr lang="cs-CZ" b="1" dirty="0" smtClean="0">
              <a:latin typeface="Arial" charset="0"/>
            </a:endParaRPr>
          </a:p>
          <a:p>
            <a:r>
              <a:rPr lang="cs-CZ" b="1" dirty="0" smtClean="0">
                <a:latin typeface="Arial" charset="0"/>
              </a:rPr>
              <a:t>Ing. Marek Novotný</a:t>
            </a:r>
          </a:p>
          <a:p>
            <a:r>
              <a:rPr lang="cs-CZ" b="1" dirty="0" smtClean="0">
                <a:latin typeface="Arial" charset="0"/>
              </a:rPr>
              <a:t>Ředitel ŘSD ČR, Správa Hradec Králové</a:t>
            </a:r>
          </a:p>
          <a:p>
            <a:r>
              <a:rPr lang="cs-CZ" b="1" dirty="0" err="1" smtClean="0">
                <a:latin typeface="Arial" charset="0"/>
              </a:rPr>
              <a:t>Pouchovská</a:t>
            </a:r>
            <a:r>
              <a:rPr lang="cs-CZ" b="1" dirty="0" smtClean="0">
                <a:latin typeface="Arial" charset="0"/>
              </a:rPr>
              <a:t> 401, 503 41 Hradec Králové</a:t>
            </a:r>
          </a:p>
          <a:p>
            <a:r>
              <a:rPr lang="cs-CZ" b="1" dirty="0" smtClean="0">
                <a:latin typeface="Arial" charset="0"/>
              </a:rPr>
              <a:t>E-mail: marek.</a:t>
            </a:r>
            <a:r>
              <a:rPr lang="cs-CZ" b="1" dirty="0" err="1" smtClean="0">
                <a:latin typeface="Arial" charset="0"/>
              </a:rPr>
              <a:t>novotny</a:t>
            </a:r>
            <a:r>
              <a:rPr lang="cs-CZ" b="1" dirty="0" smtClean="0">
                <a:latin typeface="Arial" charset="0"/>
              </a:rPr>
              <a:t>@</a:t>
            </a:r>
            <a:r>
              <a:rPr lang="cs-CZ" b="1" dirty="0" err="1" smtClean="0">
                <a:latin typeface="Arial" charset="0"/>
              </a:rPr>
              <a:t>rsd.cz</a:t>
            </a:r>
            <a:r>
              <a:rPr lang="cs-CZ" b="1" dirty="0" smtClean="0">
                <a:latin typeface="Arial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5"/>
          <p:cNvGrpSpPr>
            <a:grpSpLocks/>
          </p:cNvGrpSpPr>
          <p:nvPr/>
        </p:nvGrpSpPr>
        <p:grpSpPr bwMode="auto">
          <a:xfrm>
            <a:off x="0" y="5894388"/>
            <a:ext cx="9144000" cy="963612"/>
            <a:chOff x="0" y="3072"/>
            <a:chExt cx="5760" cy="607"/>
          </a:xfrm>
        </p:grpSpPr>
        <p:pic>
          <p:nvPicPr>
            <p:cNvPr id="9225" name="Picture 82" descr="pruh_na kone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66"/>
            <a:stretch>
              <a:fillRect/>
            </a:stretch>
          </p:blipFill>
          <p:spPr bwMode="auto">
            <a:xfrm>
              <a:off x="0" y="3072"/>
              <a:ext cx="379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84" descr="pruh_na kone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r="34166"/>
            <a:stretch>
              <a:fillRect/>
            </a:stretch>
          </p:blipFill>
          <p:spPr bwMode="auto">
            <a:xfrm>
              <a:off x="2544" y="3072"/>
              <a:ext cx="321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Freeform 72"/>
          <p:cNvSpPr>
            <a:spLocks/>
          </p:cNvSpPr>
          <p:nvPr/>
        </p:nvSpPr>
        <p:spPr bwMode="auto">
          <a:xfrm>
            <a:off x="519113" y="6407150"/>
            <a:ext cx="127000" cy="128588"/>
          </a:xfrm>
          <a:custGeom>
            <a:avLst/>
            <a:gdLst>
              <a:gd name="T0" fmla="*/ 0 w 241"/>
              <a:gd name="T1" fmla="*/ 2147483647 h 242"/>
              <a:gd name="T2" fmla="*/ 2147483647 w 241"/>
              <a:gd name="T3" fmla="*/ 2147483647 h 242"/>
              <a:gd name="T4" fmla="*/ 2147483647 w 241"/>
              <a:gd name="T5" fmla="*/ 2147483647 h 242"/>
              <a:gd name="T6" fmla="*/ 2147483647 w 241"/>
              <a:gd name="T7" fmla="*/ 2147483647 h 242"/>
              <a:gd name="T8" fmla="*/ 2147483647 w 241"/>
              <a:gd name="T9" fmla="*/ 2147483647 h 242"/>
              <a:gd name="T10" fmla="*/ 2147483647 w 241"/>
              <a:gd name="T11" fmla="*/ 2147483647 h 242"/>
              <a:gd name="T12" fmla="*/ 2147483647 w 241"/>
              <a:gd name="T13" fmla="*/ 2147483647 h 242"/>
              <a:gd name="T14" fmla="*/ 2147483647 w 241"/>
              <a:gd name="T15" fmla="*/ 0 h 242"/>
              <a:gd name="T16" fmla="*/ 2147483647 w 241"/>
              <a:gd name="T17" fmla="*/ 0 h 242"/>
              <a:gd name="T18" fmla="*/ 2147483647 w 241"/>
              <a:gd name="T19" fmla="*/ 2147483647 h 242"/>
              <a:gd name="T20" fmla="*/ 2147483647 w 241"/>
              <a:gd name="T21" fmla="*/ 2147483647 h 242"/>
              <a:gd name="T22" fmla="*/ 2147483647 w 241"/>
              <a:gd name="T23" fmla="*/ 2147483647 h 242"/>
              <a:gd name="T24" fmla="*/ 2147483647 w 241"/>
              <a:gd name="T25" fmla="*/ 2147483647 h 242"/>
              <a:gd name="T26" fmla="*/ 2147483647 w 241"/>
              <a:gd name="T27" fmla="*/ 2147483647 h 242"/>
              <a:gd name="T28" fmla="*/ 2147483647 w 241"/>
              <a:gd name="T29" fmla="*/ 2147483647 h 242"/>
              <a:gd name="T30" fmla="*/ 2147483647 w 241"/>
              <a:gd name="T31" fmla="*/ 2147483647 h 242"/>
              <a:gd name="T32" fmla="*/ 2147483647 w 241"/>
              <a:gd name="T33" fmla="*/ 2147483647 h 242"/>
              <a:gd name="T34" fmla="*/ 2147483647 w 241"/>
              <a:gd name="T35" fmla="*/ 2147483647 h 242"/>
              <a:gd name="T36" fmla="*/ 2147483647 w 241"/>
              <a:gd name="T37" fmla="*/ 2147483647 h 242"/>
              <a:gd name="T38" fmla="*/ 2147483647 w 241"/>
              <a:gd name="T39" fmla="*/ 2147483647 h 242"/>
              <a:gd name="T40" fmla="*/ 2147483647 w 241"/>
              <a:gd name="T41" fmla="*/ 2147483647 h 242"/>
              <a:gd name="T42" fmla="*/ 2147483647 w 241"/>
              <a:gd name="T43" fmla="*/ 2147483647 h 242"/>
              <a:gd name="T44" fmla="*/ 2147483647 w 241"/>
              <a:gd name="T45" fmla="*/ 2147483647 h 242"/>
              <a:gd name="T46" fmla="*/ 2147483647 w 241"/>
              <a:gd name="T47" fmla="*/ 2147483647 h 242"/>
              <a:gd name="T48" fmla="*/ 2147483647 w 241"/>
              <a:gd name="T49" fmla="*/ 2147483647 h 242"/>
              <a:gd name="T50" fmla="*/ 2147483647 w 241"/>
              <a:gd name="T51" fmla="*/ 2147483647 h 242"/>
              <a:gd name="T52" fmla="*/ 2147483647 w 241"/>
              <a:gd name="T53" fmla="*/ 2147483647 h 242"/>
              <a:gd name="T54" fmla="*/ 2147483647 w 241"/>
              <a:gd name="T55" fmla="*/ 2147483647 h 242"/>
              <a:gd name="T56" fmla="*/ 2147483647 w 241"/>
              <a:gd name="T57" fmla="*/ 2147483647 h 242"/>
              <a:gd name="T58" fmla="*/ 2147483647 w 241"/>
              <a:gd name="T59" fmla="*/ 2147483647 h 242"/>
              <a:gd name="T60" fmla="*/ 2147483647 w 241"/>
              <a:gd name="T61" fmla="*/ 2147483647 h 242"/>
              <a:gd name="T62" fmla="*/ 0 w 241"/>
              <a:gd name="T63" fmla="*/ 2147483647 h 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1"/>
              <a:gd name="T97" fmla="*/ 0 h 242"/>
              <a:gd name="T98" fmla="*/ 241 w 241"/>
              <a:gd name="T99" fmla="*/ 242 h 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1" h="242">
                <a:moveTo>
                  <a:pt x="0" y="121"/>
                </a:moveTo>
                <a:lnTo>
                  <a:pt x="0" y="109"/>
                </a:lnTo>
                <a:lnTo>
                  <a:pt x="2" y="97"/>
                </a:lnTo>
                <a:lnTo>
                  <a:pt x="5" y="86"/>
                </a:lnTo>
                <a:lnTo>
                  <a:pt x="8" y="75"/>
                </a:lnTo>
                <a:lnTo>
                  <a:pt x="14" y="64"/>
                </a:lnTo>
                <a:lnTo>
                  <a:pt x="20" y="53"/>
                </a:lnTo>
                <a:lnTo>
                  <a:pt x="27" y="45"/>
                </a:lnTo>
                <a:lnTo>
                  <a:pt x="34" y="36"/>
                </a:lnTo>
                <a:lnTo>
                  <a:pt x="43" y="28"/>
                </a:lnTo>
                <a:lnTo>
                  <a:pt x="52" y="21"/>
                </a:lnTo>
                <a:lnTo>
                  <a:pt x="62" y="14"/>
                </a:lnTo>
                <a:lnTo>
                  <a:pt x="73" y="10"/>
                </a:lnTo>
                <a:lnTo>
                  <a:pt x="84" y="6"/>
                </a:lnTo>
                <a:lnTo>
                  <a:pt x="96" y="3"/>
                </a:lnTo>
                <a:lnTo>
                  <a:pt x="108" y="0"/>
                </a:lnTo>
                <a:lnTo>
                  <a:pt x="121" y="0"/>
                </a:lnTo>
                <a:lnTo>
                  <a:pt x="132" y="0"/>
                </a:lnTo>
                <a:lnTo>
                  <a:pt x="145" y="3"/>
                </a:lnTo>
                <a:lnTo>
                  <a:pt x="156" y="6"/>
                </a:lnTo>
                <a:lnTo>
                  <a:pt x="168" y="10"/>
                </a:lnTo>
                <a:lnTo>
                  <a:pt x="178" y="14"/>
                </a:lnTo>
                <a:lnTo>
                  <a:pt x="189" y="21"/>
                </a:lnTo>
                <a:lnTo>
                  <a:pt x="197" y="28"/>
                </a:lnTo>
                <a:lnTo>
                  <a:pt x="206" y="36"/>
                </a:lnTo>
                <a:lnTo>
                  <a:pt x="214" y="45"/>
                </a:lnTo>
                <a:lnTo>
                  <a:pt x="221" y="53"/>
                </a:lnTo>
                <a:lnTo>
                  <a:pt x="227" y="64"/>
                </a:lnTo>
                <a:lnTo>
                  <a:pt x="232" y="75"/>
                </a:lnTo>
                <a:lnTo>
                  <a:pt x="236" y="86"/>
                </a:lnTo>
                <a:lnTo>
                  <a:pt x="239" y="97"/>
                </a:lnTo>
                <a:lnTo>
                  <a:pt x="241" y="109"/>
                </a:lnTo>
                <a:lnTo>
                  <a:pt x="241" y="121"/>
                </a:lnTo>
                <a:lnTo>
                  <a:pt x="241" y="133"/>
                </a:lnTo>
                <a:lnTo>
                  <a:pt x="239" y="146"/>
                </a:lnTo>
                <a:lnTo>
                  <a:pt x="236" y="157"/>
                </a:lnTo>
                <a:lnTo>
                  <a:pt x="232" y="168"/>
                </a:lnTo>
                <a:lnTo>
                  <a:pt x="227" y="178"/>
                </a:lnTo>
                <a:lnTo>
                  <a:pt x="221" y="189"/>
                </a:lnTo>
                <a:lnTo>
                  <a:pt x="214" y="198"/>
                </a:lnTo>
                <a:lnTo>
                  <a:pt x="206" y="206"/>
                </a:lnTo>
                <a:lnTo>
                  <a:pt x="197" y="215"/>
                </a:lnTo>
                <a:lnTo>
                  <a:pt x="189" y="221"/>
                </a:lnTo>
                <a:lnTo>
                  <a:pt x="178" y="228"/>
                </a:lnTo>
                <a:lnTo>
                  <a:pt x="168" y="232"/>
                </a:lnTo>
                <a:lnTo>
                  <a:pt x="156" y="236"/>
                </a:lnTo>
                <a:lnTo>
                  <a:pt x="145" y="239"/>
                </a:lnTo>
                <a:lnTo>
                  <a:pt x="132" y="242"/>
                </a:lnTo>
                <a:lnTo>
                  <a:pt x="121" y="242"/>
                </a:lnTo>
                <a:lnTo>
                  <a:pt x="108" y="242"/>
                </a:lnTo>
                <a:lnTo>
                  <a:pt x="96" y="239"/>
                </a:lnTo>
                <a:lnTo>
                  <a:pt x="84" y="236"/>
                </a:lnTo>
                <a:lnTo>
                  <a:pt x="73" y="232"/>
                </a:lnTo>
                <a:lnTo>
                  <a:pt x="62" y="228"/>
                </a:lnTo>
                <a:lnTo>
                  <a:pt x="52" y="221"/>
                </a:lnTo>
                <a:lnTo>
                  <a:pt x="43" y="215"/>
                </a:lnTo>
                <a:lnTo>
                  <a:pt x="34" y="206"/>
                </a:lnTo>
                <a:lnTo>
                  <a:pt x="27" y="198"/>
                </a:lnTo>
                <a:lnTo>
                  <a:pt x="20" y="189"/>
                </a:lnTo>
                <a:lnTo>
                  <a:pt x="14" y="178"/>
                </a:lnTo>
                <a:lnTo>
                  <a:pt x="8" y="168"/>
                </a:lnTo>
                <a:lnTo>
                  <a:pt x="5" y="157"/>
                </a:lnTo>
                <a:lnTo>
                  <a:pt x="2" y="146"/>
                </a:lnTo>
                <a:lnTo>
                  <a:pt x="0" y="133"/>
                </a:lnTo>
                <a:lnTo>
                  <a:pt x="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0" name="Freeform 73"/>
          <p:cNvSpPr>
            <a:spLocks/>
          </p:cNvSpPr>
          <p:nvPr/>
        </p:nvSpPr>
        <p:spPr bwMode="auto">
          <a:xfrm>
            <a:off x="338138" y="6407150"/>
            <a:ext cx="128587" cy="128588"/>
          </a:xfrm>
          <a:custGeom>
            <a:avLst/>
            <a:gdLst>
              <a:gd name="T0" fmla="*/ 0 w 242"/>
              <a:gd name="T1" fmla="*/ 2147483647 h 242"/>
              <a:gd name="T2" fmla="*/ 2147483647 w 242"/>
              <a:gd name="T3" fmla="*/ 2147483647 h 242"/>
              <a:gd name="T4" fmla="*/ 2147483647 w 242"/>
              <a:gd name="T5" fmla="*/ 2147483647 h 242"/>
              <a:gd name="T6" fmla="*/ 2147483647 w 242"/>
              <a:gd name="T7" fmla="*/ 2147483647 h 242"/>
              <a:gd name="T8" fmla="*/ 2147483647 w 242"/>
              <a:gd name="T9" fmla="*/ 2147483647 h 242"/>
              <a:gd name="T10" fmla="*/ 2147483647 w 242"/>
              <a:gd name="T11" fmla="*/ 2147483647 h 242"/>
              <a:gd name="T12" fmla="*/ 2147483647 w 242"/>
              <a:gd name="T13" fmla="*/ 2147483647 h 242"/>
              <a:gd name="T14" fmla="*/ 2147483647 w 242"/>
              <a:gd name="T15" fmla="*/ 0 h 242"/>
              <a:gd name="T16" fmla="*/ 2147483647 w 242"/>
              <a:gd name="T17" fmla="*/ 0 h 242"/>
              <a:gd name="T18" fmla="*/ 2147483647 w 242"/>
              <a:gd name="T19" fmla="*/ 2147483647 h 242"/>
              <a:gd name="T20" fmla="*/ 2147483647 w 242"/>
              <a:gd name="T21" fmla="*/ 2147483647 h 242"/>
              <a:gd name="T22" fmla="*/ 2147483647 w 242"/>
              <a:gd name="T23" fmla="*/ 2147483647 h 242"/>
              <a:gd name="T24" fmla="*/ 2147483647 w 242"/>
              <a:gd name="T25" fmla="*/ 2147483647 h 242"/>
              <a:gd name="T26" fmla="*/ 2147483647 w 242"/>
              <a:gd name="T27" fmla="*/ 2147483647 h 242"/>
              <a:gd name="T28" fmla="*/ 2147483647 w 242"/>
              <a:gd name="T29" fmla="*/ 2147483647 h 242"/>
              <a:gd name="T30" fmla="*/ 2147483647 w 242"/>
              <a:gd name="T31" fmla="*/ 2147483647 h 242"/>
              <a:gd name="T32" fmla="*/ 2147483647 w 242"/>
              <a:gd name="T33" fmla="*/ 2147483647 h 242"/>
              <a:gd name="T34" fmla="*/ 2147483647 w 242"/>
              <a:gd name="T35" fmla="*/ 2147483647 h 242"/>
              <a:gd name="T36" fmla="*/ 2147483647 w 242"/>
              <a:gd name="T37" fmla="*/ 2147483647 h 242"/>
              <a:gd name="T38" fmla="*/ 2147483647 w 242"/>
              <a:gd name="T39" fmla="*/ 2147483647 h 242"/>
              <a:gd name="T40" fmla="*/ 2147483647 w 242"/>
              <a:gd name="T41" fmla="*/ 2147483647 h 242"/>
              <a:gd name="T42" fmla="*/ 2147483647 w 242"/>
              <a:gd name="T43" fmla="*/ 2147483647 h 242"/>
              <a:gd name="T44" fmla="*/ 2147483647 w 242"/>
              <a:gd name="T45" fmla="*/ 2147483647 h 242"/>
              <a:gd name="T46" fmla="*/ 2147483647 w 242"/>
              <a:gd name="T47" fmla="*/ 2147483647 h 242"/>
              <a:gd name="T48" fmla="*/ 2147483647 w 242"/>
              <a:gd name="T49" fmla="*/ 2147483647 h 242"/>
              <a:gd name="T50" fmla="*/ 2147483647 w 242"/>
              <a:gd name="T51" fmla="*/ 2147483647 h 242"/>
              <a:gd name="T52" fmla="*/ 2147483647 w 242"/>
              <a:gd name="T53" fmla="*/ 2147483647 h 242"/>
              <a:gd name="T54" fmla="*/ 2147483647 w 242"/>
              <a:gd name="T55" fmla="*/ 2147483647 h 242"/>
              <a:gd name="T56" fmla="*/ 2147483647 w 242"/>
              <a:gd name="T57" fmla="*/ 2147483647 h 242"/>
              <a:gd name="T58" fmla="*/ 2147483647 w 242"/>
              <a:gd name="T59" fmla="*/ 2147483647 h 242"/>
              <a:gd name="T60" fmla="*/ 2147483647 w 242"/>
              <a:gd name="T61" fmla="*/ 2147483647 h 242"/>
              <a:gd name="T62" fmla="*/ 0 w 242"/>
              <a:gd name="T63" fmla="*/ 2147483647 h 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2"/>
              <a:gd name="T97" fmla="*/ 0 h 242"/>
              <a:gd name="T98" fmla="*/ 242 w 242"/>
              <a:gd name="T99" fmla="*/ 242 h 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2" h="242">
                <a:moveTo>
                  <a:pt x="0" y="121"/>
                </a:moveTo>
                <a:lnTo>
                  <a:pt x="0" y="109"/>
                </a:lnTo>
                <a:lnTo>
                  <a:pt x="3" y="97"/>
                </a:lnTo>
                <a:lnTo>
                  <a:pt x="6" y="86"/>
                </a:lnTo>
                <a:lnTo>
                  <a:pt x="9" y="75"/>
                </a:lnTo>
                <a:lnTo>
                  <a:pt x="14" y="64"/>
                </a:lnTo>
                <a:lnTo>
                  <a:pt x="21" y="53"/>
                </a:lnTo>
                <a:lnTo>
                  <a:pt x="27" y="45"/>
                </a:lnTo>
                <a:lnTo>
                  <a:pt x="36" y="36"/>
                </a:lnTo>
                <a:lnTo>
                  <a:pt x="45" y="28"/>
                </a:lnTo>
                <a:lnTo>
                  <a:pt x="53" y="21"/>
                </a:lnTo>
                <a:lnTo>
                  <a:pt x="64" y="14"/>
                </a:lnTo>
                <a:lnTo>
                  <a:pt x="74" y="10"/>
                </a:lnTo>
                <a:lnTo>
                  <a:pt x="86" y="6"/>
                </a:lnTo>
                <a:lnTo>
                  <a:pt x="97" y="3"/>
                </a:lnTo>
                <a:lnTo>
                  <a:pt x="108" y="0"/>
                </a:lnTo>
                <a:lnTo>
                  <a:pt x="121" y="0"/>
                </a:lnTo>
                <a:lnTo>
                  <a:pt x="133" y="0"/>
                </a:lnTo>
                <a:lnTo>
                  <a:pt x="145" y="3"/>
                </a:lnTo>
                <a:lnTo>
                  <a:pt x="157" y="6"/>
                </a:lnTo>
                <a:lnTo>
                  <a:pt x="168" y="10"/>
                </a:lnTo>
                <a:lnTo>
                  <a:pt x="179" y="14"/>
                </a:lnTo>
                <a:lnTo>
                  <a:pt x="188" y="21"/>
                </a:lnTo>
                <a:lnTo>
                  <a:pt x="198" y="28"/>
                </a:lnTo>
                <a:lnTo>
                  <a:pt x="207" y="36"/>
                </a:lnTo>
                <a:lnTo>
                  <a:pt x="214" y="45"/>
                </a:lnTo>
                <a:lnTo>
                  <a:pt x="222" y="53"/>
                </a:lnTo>
                <a:lnTo>
                  <a:pt x="227" y="64"/>
                </a:lnTo>
                <a:lnTo>
                  <a:pt x="233" y="75"/>
                </a:lnTo>
                <a:lnTo>
                  <a:pt x="237" y="86"/>
                </a:lnTo>
                <a:lnTo>
                  <a:pt x="240" y="97"/>
                </a:lnTo>
                <a:lnTo>
                  <a:pt x="241" y="109"/>
                </a:lnTo>
                <a:lnTo>
                  <a:pt x="242" y="121"/>
                </a:lnTo>
                <a:lnTo>
                  <a:pt x="241" y="133"/>
                </a:lnTo>
                <a:lnTo>
                  <a:pt x="240" y="146"/>
                </a:lnTo>
                <a:lnTo>
                  <a:pt x="237" y="157"/>
                </a:lnTo>
                <a:lnTo>
                  <a:pt x="233" y="168"/>
                </a:lnTo>
                <a:lnTo>
                  <a:pt x="227" y="178"/>
                </a:lnTo>
                <a:lnTo>
                  <a:pt x="222" y="189"/>
                </a:lnTo>
                <a:lnTo>
                  <a:pt x="214" y="198"/>
                </a:lnTo>
                <a:lnTo>
                  <a:pt x="207" y="206"/>
                </a:lnTo>
                <a:lnTo>
                  <a:pt x="198" y="215"/>
                </a:lnTo>
                <a:lnTo>
                  <a:pt x="188" y="221"/>
                </a:lnTo>
                <a:lnTo>
                  <a:pt x="179" y="228"/>
                </a:lnTo>
                <a:lnTo>
                  <a:pt x="168" y="232"/>
                </a:lnTo>
                <a:lnTo>
                  <a:pt x="157" y="236"/>
                </a:lnTo>
                <a:lnTo>
                  <a:pt x="145" y="239"/>
                </a:lnTo>
                <a:lnTo>
                  <a:pt x="133" y="242"/>
                </a:lnTo>
                <a:lnTo>
                  <a:pt x="121" y="242"/>
                </a:lnTo>
                <a:lnTo>
                  <a:pt x="108" y="242"/>
                </a:lnTo>
                <a:lnTo>
                  <a:pt x="97" y="239"/>
                </a:lnTo>
                <a:lnTo>
                  <a:pt x="86" y="236"/>
                </a:lnTo>
                <a:lnTo>
                  <a:pt x="74" y="232"/>
                </a:lnTo>
                <a:lnTo>
                  <a:pt x="64" y="228"/>
                </a:lnTo>
                <a:lnTo>
                  <a:pt x="53" y="221"/>
                </a:lnTo>
                <a:lnTo>
                  <a:pt x="45" y="215"/>
                </a:lnTo>
                <a:lnTo>
                  <a:pt x="36" y="206"/>
                </a:lnTo>
                <a:lnTo>
                  <a:pt x="27" y="198"/>
                </a:lnTo>
                <a:lnTo>
                  <a:pt x="21" y="189"/>
                </a:lnTo>
                <a:lnTo>
                  <a:pt x="14" y="178"/>
                </a:lnTo>
                <a:lnTo>
                  <a:pt x="9" y="168"/>
                </a:lnTo>
                <a:lnTo>
                  <a:pt x="6" y="157"/>
                </a:lnTo>
                <a:lnTo>
                  <a:pt x="3" y="146"/>
                </a:lnTo>
                <a:lnTo>
                  <a:pt x="0" y="133"/>
                </a:lnTo>
                <a:lnTo>
                  <a:pt x="0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1" name="Freeform 74"/>
          <p:cNvSpPr>
            <a:spLocks/>
          </p:cNvSpPr>
          <p:nvPr/>
        </p:nvSpPr>
        <p:spPr bwMode="auto">
          <a:xfrm>
            <a:off x="519113" y="6227763"/>
            <a:ext cx="127000" cy="128587"/>
          </a:xfrm>
          <a:custGeom>
            <a:avLst/>
            <a:gdLst>
              <a:gd name="T0" fmla="*/ 0 w 241"/>
              <a:gd name="T1" fmla="*/ 2147483647 h 243"/>
              <a:gd name="T2" fmla="*/ 2147483647 w 241"/>
              <a:gd name="T3" fmla="*/ 2147483647 h 243"/>
              <a:gd name="T4" fmla="*/ 2147483647 w 241"/>
              <a:gd name="T5" fmla="*/ 2147483647 h 243"/>
              <a:gd name="T6" fmla="*/ 2147483647 w 241"/>
              <a:gd name="T7" fmla="*/ 2147483647 h 243"/>
              <a:gd name="T8" fmla="*/ 2147483647 w 241"/>
              <a:gd name="T9" fmla="*/ 2147483647 h 243"/>
              <a:gd name="T10" fmla="*/ 2147483647 w 241"/>
              <a:gd name="T11" fmla="*/ 2147483647 h 243"/>
              <a:gd name="T12" fmla="*/ 2147483647 w 241"/>
              <a:gd name="T13" fmla="*/ 2147483647 h 243"/>
              <a:gd name="T14" fmla="*/ 2147483647 w 241"/>
              <a:gd name="T15" fmla="*/ 2147483647 h 243"/>
              <a:gd name="T16" fmla="*/ 2147483647 w 241"/>
              <a:gd name="T17" fmla="*/ 2147483647 h 243"/>
              <a:gd name="T18" fmla="*/ 2147483647 w 241"/>
              <a:gd name="T19" fmla="*/ 2147483647 h 243"/>
              <a:gd name="T20" fmla="*/ 2147483647 w 241"/>
              <a:gd name="T21" fmla="*/ 2147483647 h 243"/>
              <a:gd name="T22" fmla="*/ 2147483647 w 241"/>
              <a:gd name="T23" fmla="*/ 2147483647 h 243"/>
              <a:gd name="T24" fmla="*/ 2147483647 w 241"/>
              <a:gd name="T25" fmla="*/ 2147483647 h 243"/>
              <a:gd name="T26" fmla="*/ 2147483647 w 241"/>
              <a:gd name="T27" fmla="*/ 2147483647 h 243"/>
              <a:gd name="T28" fmla="*/ 2147483647 w 241"/>
              <a:gd name="T29" fmla="*/ 2147483647 h 243"/>
              <a:gd name="T30" fmla="*/ 2147483647 w 241"/>
              <a:gd name="T31" fmla="*/ 2147483647 h 243"/>
              <a:gd name="T32" fmla="*/ 2147483647 w 241"/>
              <a:gd name="T33" fmla="*/ 2147483647 h 243"/>
              <a:gd name="T34" fmla="*/ 2147483647 w 241"/>
              <a:gd name="T35" fmla="*/ 2147483647 h 243"/>
              <a:gd name="T36" fmla="*/ 2147483647 w 241"/>
              <a:gd name="T37" fmla="*/ 2147483647 h 243"/>
              <a:gd name="T38" fmla="*/ 2147483647 w 241"/>
              <a:gd name="T39" fmla="*/ 2147483647 h 243"/>
              <a:gd name="T40" fmla="*/ 2147483647 w 241"/>
              <a:gd name="T41" fmla="*/ 2147483647 h 243"/>
              <a:gd name="T42" fmla="*/ 2147483647 w 241"/>
              <a:gd name="T43" fmla="*/ 2147483647 h 243"/>
              <a:gd name="T44" fmla="*/ 2147483647 w 241"/>
              <a:gd name="T45" fmla="*/ 2147483647 h 243"/>
              <a:gd name="T46" fmla="*/ 2147483647 w 241"/>
              <a:gd name="T47" fmla="*/ 2147483647 h 243"/>
              <a:gd name="T48" fmla="*/ 2147483647 w 241"/>
              <a:gd name="T49" fmla="*/ 2147483647 h 243"/>
              <a:gd name="T50" fmla="*/ 2147483647 w 241"/>
              <a:gd name="T51" fmla="*/ 2147483647 h 243"/>
              <a:gd name="T52" fmla="*/ 2147483647 w 241"/>
              <a:gd name="T53" fmla="*/ 2147483647 h 243"/>
              <a:gd name="T54" fmla="*/ 2147483647 w 241"/>
              <a:gd name="T55" fmla="*/ 2147483647 h 243"/>
              <a:gd name="T56" fmla="*/ 2147483647 w 241"/>
              <a:gd name="T57" fmla="*/ 2147483647 h 243"/>
              <a:gd name="T58" fmla="*/ 2147483647 w 241"/>
              <a:gd name="T59" fmla="*/ 2147483647 h 243"/>
              <a:gd name="T60" fmla="*/ 2147483647 w 241"/>
              <a:gd name="T61" fmla="*/ 2147483647 h 243"/>
              <a:gd name="T62" fmla="*/ 0 w 241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1"/>
              <a:gd name="T97" fmla="*/ 0 h 243"/>
              <a:gd name="T98" fmla="*/ 241 w 241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1" h="243">
                <a:moveTo>
                  <a:pt x="0" y="122"/>
                </a:moveTo>
                <a:lnTo>
                  <a:pt x="0" y="109"/>
                </a:lnTo>
                <a:lnTo>
                  <a:pt x="2" y="97"/>
                </a:lnTo>
                <a:lnTo>
                  <a:pt x="5" y="85"/>
                </a:lnTo>
                <a:lnTo>
                  <a:pt x="8" y="75"/>
                </a:lnTo>
                <a:lnTo>
                  <a:pt x="14" y="64"/>
                </a:lnTo>
                <a:lnTo>
                  <a:pt x="20" y="54"/>
                </a:lnTo>
                <a:lnTo>
                  <a:pt x="27" y="44"/>
                </a:lnTo>
                <a:lnTo>
                  <a:pt x="34" y="36"/>
                </a:lnTo>
                <a:lnTo>
                  <a:pt x="43" y="28"/>
                </a:lnTo>
                <a:lnTo>
                  <a:pt x="52" y="22"/>
                </a:lnTo>
                <a:lnTo>
                  <a:pt x="62" y="15"/>
                </a:lnTo>
                <a:lnTo>
                  <a:pt x="73" y="10"/>
                </a:lnTo>
                <a:lnTo>
                  <a:pt x="84" y="7"/>
                </a:lnTo>
                <a:lnTo>
                  <a:pt x="96" y="4"/>
                </a:lnTo>
                <a:lnTo>
                  <a:pt x="108" y="1"/>
                </a:lnTo>
                <a:lnTo>
                  <a:pt x="121" y="0"/>
                </a:lnTo>
                <a:lnTo>
                  <a:pt x="132" y="1"/>
                </a:lnTo>
                <a:lnTo>
                  <a:pt x="145" y="4"/>
                </a:lnTo>
                <a:lnTo>
                  <a:pt x="156" y="7"/>
                </a:lnTo>
                <a:lnTo>
                  <a:pt x="168" y="10"/>
                </a:lnTo>
                <a:lnTo>
                  <a:pt x="178" y="15"/>
                </a:lnTo>
                <a:lnTo>
                  <a:pt x="189" y="22"/>
                </a:lnTo>
                <a:lnTo>
                  <a:pt x="197" y="28"/>
                </a:lnTo>
                <a:lnTo>
                  <a:pt x="206" y="36"/>
                </a:lnTo>
                <a:lnTo>
                  <a:pt x="214" y="44"/>
                </a:lnTo>
                <a:lnTo>
                  <a:pt x="221" y="54"/>
                </a:lnTo>
                <a:lnTo>
                  <a:pt x="227" y="64"/>
                </a:lnTo>
                <a:lnTo>
                  <a:pt x="232" y="75"/>
                </a:lnTo>
                <a:lnTo>
                  <a:pt x="236" y="85"/>
                </a:lnTo>
                <a:lnTo>
                  <a:pt x="239" y="97"/>
                </a:lnTo>
                <a:lnTo>
                  <a:pt x="241" y="109"/>
                </a:lnTo>
                <a:lnTo>
                  <a:pt x="241" y="122"/>
                </a:lnTo>
                <a:lnTo>
                  <a:pt x="241" y="134"/>
                </a:lnTo>
                <a:lnTo>
                  <a:pt x="239" y="146"/>
                </a:lnTo>
                <a:lnTo>
                  <a:pt x="236" y="158"/>
                </a:lnTo>
                <a:lnTo>
                  <a:pt x="232" y="168"/>
                </a:lnTo>
                <a:lnTo>
                  <a:pt x="227" y="179"/>
                </a:lnTo>
                <a:lnTo>
                  <a:pt x="221" y="189"/>
                </a:lnTo>
                <a:lnTo>
                  <a:pt x="214" y="198"/>
                </a:lnTo>
                <a:lnTo>
                  <a:pt x="206" y="207"/>
                </a:lnTo>
                <a:lnTo>
                  <a:pt x="197" y="215"/>
                </a:lnTo>
                <a:lnTo>
                  <a:pt x="189" y="222"/>
                </a:lnTo>
                <a:lnTo>
                  <a:pt x="178" y="228"/>
                </a:lnTo>
                <a:lnTo>
                  <a:pt x="168" y="233"/>
                </a:lnTo>
                <a:lnTo>
                  <a:pt x="156" y="237"/>
                </a:lnTo>
                <a:lnTo>
                  <a:pt x="145" y="240"/>
                </a:lnTo>
                <a:lnTo>
                  <a:pt x="132" y="242"/>
                </a:lnTo>
                <a:lnTo>
                  <a:pt x="121" y="243"/>
                </a:lnTo>
                <a:lnTo>
                  <a:pt x="108" y="242"/>
                </a:lnTo>
                <a:lnTo>
                  <a:pt x="96" y="240"/>
                </a:lnTo>
                <a:lnTo>
                  <a:pt x="84" y="237"/>
                </a:lnTo>
                <a:lnTo>
                  <a:pt x="73" y="233"/>
                </a:lnTo>
                <a:lnTo>
                  <a:pt x="62" y="228"/>
                </a:lnTo>
                <a:lnTo>
                  <a:pt x="52" y="222"/>
                </a:lnTo>
                <a:lnTo>
                  <a:pt x="43" y="215"/>
                </a:lnTo>
                <a:lnTo>
                  <a:pt x="34" y="207"/>
                </a:lnTo>
                <a:lnTo>
                  <a:pt x="27" y="198"/>
                </a:lnTo>
                <a:lnTo>
                  <a:pt x="20" y="189"/>
                </a:lnTo>
                <a:lnTo>
                  <a:pt x="14" y="179"/>
                </a:lnTo>
                <a:lnTo>
                  <a:pt x="8" y="168"/>
                </a:lnTo>
                <a:lnTo>
                  <a:pt x="5" y="158"/>
                </a:lnTo>
                <a:lnTo>
                  <a:pt x="2" y="146"/>
                </a:lnTo>
                <a:lnTo>
                  <a:pt x="0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2" name="Freeform 75"/>
          <p:cNvSpPr>
            <a:spLocks/>
          </p:cNvSpPr>
          <p:nvPr/>
        </p:nvSpPr>
        <p:spPr bwMode="auto">
          <a:xfrm>
            <a:off x="338138" y="6227763"/>
            <a:ext cx="128587" cy="128587"/>
          </a:xfrm>
          <a:custGeom>
            <a:avLst/>
            <a:gdLst>
              <a:gd name="T0" fmla="*/ 0 w 242"/>
              <a:gd name="T1" fmla="*/ 2147483647 h 243"/>
              <a:gd name="T2" fmla="*/ 2147483647 w 242"/>
              <a:gd name="T3" fmla="*/ 2147483647 h 243"/>
              <a:gd name="T4" fmla="*/ 2147483647 w 242"/>
              <a:gd name="T5" fmla="*/ 2147483647 h 243"/>
              <a:gd name="T6" fmla="*/ 2147483647 w 242"/>
              <a:gd name="T7" fmla="*/ 2147483647 h 243"/>
              <a:gd name="T8" fmla="*/ 2147483647 w 242"/>
              <a:gd name="T9" fmla="*/ 2147483647 h 243"/>
              <a:gd name="T10" fmla="*/ 2147483647 w 242"/>
              <a:gd name="T11" fmla="*/ 2147483647 h 243"/>
              <a:gd name="T12" fmla="*/ 2147483647 w 242"/>
              <a:gd name="T13" fmla="*/ 2147483647 h 243"/>
              <a:gd name="T14" fmla="*/ 2147483647 w 242"/>
              <a:gd name="T15" fmla="*/ 2147483647 h 243"/>
              <a:gd name="T16" fmla="*/ 2147483647 w 242"/>
              <a:gd name="T17" fmla="*/ 2147483647 h 243"/>
              <a:gd name="T18" fmla="*/ 2147483647 w 242"/>
              <a:gd name="T19" fmla="*/ 2147483647 h 243"/>
              <a:gd name="T20" fmla="*/ 2147483647 w 242"/>
              <a:gd name="T21" fmla="*/ 2147483647 h 243"/>
              <a:gd name="T22" fmla="*/ 2147483647 w 242"/>
              <a:gd name="T23" fmla="*/ 2147483647 h 243"/>
              <a:gd name="T24" fmla="*/ 2147483647 w 242"/>
              <a:gd name="T25" fmla="*/ 2147483647 h 243"/>
              <a:gd name="T26" fmla="*/ 2147483647 w 242"/>
              <a:gd name="T27" fmla="*/ 2147483647 h 243"/>
              <a:gd name="T28" fmla="*/ 2147483647 w 242"/>
              <a:gd name="T29" fmla="*/ 2147483647 h 243"/>
              <a:gd name="T30" fmla="*/ 2147483647 w 242"/>
              <a:gd name="T31" fmla="*/ 2147483647 h 243"/>
              <a:gd name="T32" fmla="*/ 2147483647 w 242"/>
              <a:gd name="T33" fmla="*/ 2147483647 h 243"/>
              <a:gd name="T34" fmla="*/ 2147483647 w 242"/>
              <a:gd name="T35" fmla="*/ 2147483647 h 243"/>
              <a:gd name="T36" fmla="*/ 2147483647 w 242"/>
              <a:gd name="T37" fmla="*/ 2147483647 h 243"/>
              <a:gd name="T38" fmla="*/ 2147483647 w 242"/>
              <a:gd name="T39" fmla="*/ 2147483647 h 243"/>
              <a:gd name="T40" fmla="*/ 2147483647 w 242"/>
              <a:gd name="T41" fmla="*/ 2147483647 h 243"/>
              <a:gd name="T42" fmla="*/ 2147483647 w 242"/>
              <a:gd name="T43" fmla="*/ 2147483647 h 243"/>
              <a:gd name="T44" fmla="*/ 2147483647 w 242"/>
              <a:gd name="T45" fmla="*/ 2147483647 h 243"/>
              <a:gd name="T46" fmla="*/ 2147483647 w 242"/>
              <a:gd name="T47" fmla="*/ 2147483647 h 243"/>
              <a:gd name="T48" fmla="*/ 2147483647 w 242"/>
              <a:gd name="T49" fmla="*/ 2147483647 h 243"/>
              <a:gd name="T50" fmla="*/ 2147483647 w 242"/>
              <a:gd name="T51" fmla="*/ 2147483647 h 243"/>
              <a:gd name="T52" fmla="*/ 2147483647 w 242"/>
              <a:gd name="T53" fmla="*/ 2147483647 h 243"/>
              <a:gd name="T54" fmla="*/ 2147483647 w 242"/>
              <a:gd name="T55" fmla="*/ 2147483647 h 243"/>
              <a:gd name="T56" fmla="*/ 2147483647 w 242"/>
              <a:gd name="T57" fmla="*/ 2147483647 h 243"/>
              <a:gd name="T58" fmla="*/ 2147483647 w 242"/>
              <a:gd name="T59" fmla="*/ 2147483647 h 243"/>
              <a:gd name="T60" fmla="*/ 2147483647 w 242"/>
              <a:gd name="T61" fmla="*/ 2147483647 h 243"/>
              <a:gd name="T62" fmla="*/ 0 w 242"/>
              <a:gd name="T63" fmla="*/ 2147483647 h 2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2"/>
              <a:gd name="T97" fmla="*/ 0 h 243"/>
              <a:gd name="T98" fmla="*/ 242 w 242"/>
              <a:gd name="T99" fmla="*/ 243 h 2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2" h="243">
                <a:moveTo>
                  <a:pt x="0" y="122"/>
                </a:moveTo>
                <a:lnTo>
                  <a:pt x="0" y="109"/>
                </a:lnTo>
                <a:lnTo>
                  <a:pt x="3" y="97"/>
                </a:lnTo>
                <a:lnTo>
                  <a:pt x="6" y="85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5" y="28"/>
                </a:lnTo>
                <a:lnTo>
                  <a:pt x="53" y="22"/>
                </a:lnTo>
                <a:lnTo>
                  <a:pt x="64" y="15"/>
                </a:lnTo>
                <a:lnTo>
                  <a:pt x="74" y="10"/>
                </a:lnTo>
                <a:lnTo>
                  <a:pt x="86" y="7"/>
                </a:lnTo>
                <a:lnTo>
                  <a:pt x="97" y="4"/>
                </a:lnTo>
                <a:lnTo>
                  <a:pt x="108" y="1"/>
                </a:lnTo>
                <a:lnTo>
                  <a:pt x="121" y="0"/>
                </a:lnTo>
                <a:lnTo>
                  <a:pt x="133" y="1"/>
                </a:lnTo>
                <a:lnTo>
                  <a:pt x="145" y="4"/>
                </a:lnTo>
                <a:lnTo>
                  <a:pt x="157" y="7"/>
                </a:lnTo>
                <a:lnTo>
                  <a:pt x="168" y="10"/>
                </a:lnTo>
                <a:lnTo>
                  <a:pt x="179" y="15"/>
                </a:lnTo>
                <a:lnTo>
                  <a:pt x="188" y="22"/>
                </a:lnTo>
                <a:lnTo>
                  <a:pt x="198" y="28"/>
                </a:lnTo>
                <a:lnTo>
                  <a:pt x="207" y="36"/>
                </a:lnTo>
                <a:lnTo>
                  <a:pt x="214" y="44"/>
                </a:lnTo>
                <a:lnTo>
                  <a:pt x="222" y="54"/>
                </a:lnTo>
                <a:lnTo>
                  <a:pt x="227" y="64"/>
                </a:lnTo>
                <a:lnTo>
                  <a:pt x="233" y="75"/>
                </a:lnTo>
                <a:lnTo>
                  <a:pt x="237" y="85"/>
                </a:lnTo>
                <a:lnTo>
                  <a:pt x="240" y="97"/>
                </a:lnTo>
                <a:lnTo>
                  <a:pt x="241" y="109"/>
                </a:lnTo>
                <a:lnTo>
                  <a:pt x="242" y="122"/>
                </a:lnTo>
                <a:lnTo>
                  <a:pt x="241" y="134"/>
                </a:lnTo>
                <a:lnTo>
                  <a:pt x="240" y="146"/>
                </a:lnTo>
                <a:lnTo>
                  <a:pt x="237" y="158"/>
                </a:lnTo>
                <a:lnTo>
                  <a:pt x="233" y="168"/>
                </a:lnTo>
                <a:lnTo>
                  <a:pt x="227" y="179"/>
                </a:lnTo>
                <a:lnTo>
                  <a:pt x="222" y="189"/>
                </a:lnTo>
                <a:lnTo>
                  <a:pt x="214" y="198"/>
                </a:lnTo>
                <a:lnTo>
                  <a:pt x="207" y="207"/>
                </a:lnTo>
                <a:lnTo>
                  <a:pt x="198" y="215"/>
                </a:lnTo>
                <a:lnTo>
                  <a:pt x="188" y="222"/>
                </a:lnTo>
                <a:lnTo>
                  <a:pt x="179" y="228"/>
                </a:lnTo>
                <a:lnTo>
                  <a:pt x="168" y="233"/>
                </a:lnTo>
                <a:lnTo>
                  <a:pt x="157" y="237"/>
                </a:lnTo>
                <a:lnTo>
                  <a:pt x="145" y="240"/>
                </a:lnTo>
                <a:lnTo>
                  <a:pt x="133" y="242"/>
                </a:lnTo>
                <a:lnTo>
                  <a:pt x="121" y="243"/>
                </a:lnTo>
                <a:lnTo>
                  <a:pt x="108" y="242"/>
                </a:lnTo>
                <a:lnTo>
                  <a:pt x="97" y="240"/>
                </a:lnTo>
                <a:lnTo>
                  <a:pt x="86" y="237"/>
                </a:lnTo>
                <a:lnTo>
                  <a:pt x="74" y="233"/>
                </a:lnTo>
                <a:lnTo>
                  <a:pt x="64" y="228"/>
                </a:lnTo>
                <a:lnTo>
                  <a:pt x="53" y="222"/>
                </a:lnTo>
                <a:lnTo>
                  <a:pt x="45" y="215"/>
                </a:lnTo>
                <a:lnTo>
                  <a:pt x="36" y="207"/>
                </a:lnTo>
                <a:lnTo>
                  <a:pt x="27" y="198"/>
                </a:lnTo>
                <a:lnTo>
                  <a:pt x="21" y="189"/>
                </a:lnTo>
                <a:lnTo>
                  <a:pt x="14" y="179"/>
                </a:lnTo>
                <a:lnTo>
                  <a:pt x="9" y="168"/>
                </a:lnTo>
                <a:lnTo>
                  <a:pt x="6" y="158"/>
                </a:lnTo>
                <a:lnTo>
                  <a:pt x="3" y="146"/>
                </a:lnTo>
                <a:lnTo>
                  <a:pt x="0" y="134"/>
                </a:lnTo>
                <a:lnTo>
                  <a:pt x="0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Text Box 81"/>
          <p:cNvSpPr txBox="1">
            <a:spLocks noChangeArrowheads="1"/>
          </p:cNvSpPr>
          <p:nvPr/>
        </p:nvSpPr>
        <p:spPr bwMode="auto">
          <a:xfrm>
            <a:off x="6629400" y="62484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cs-CZ" sz="2000" b="1" dirty="0">
                <a:solidFill>
                  <a:schemeClr val="bg1"/>
                </a:solidFill>
                <a:latin typeface="Arial" charset="0"/>
              </a:rPr>
              <a:t>© ŘSD 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2016</a:t>
            </a:r>
            <a:endParaRPr lang="cs-CZ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24" name="Picture 83" descr="logo_na kon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3913"/>
            <a:ext cx="50292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50825" y="4581128"/>
            <a:ext cx="86868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cs-CZ" sz="3200" dirty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Stav </a:t>
            </a:r>
            <a:r>
              <a:rPr lang="cs-CZ" sz="3200" dirty="0" smtClean="0">
                <a:solidFill>
                  <a:srgbClr val="003C78"/>
                </a:solidFill>
                <a:latin typeface="Arial Black" pitchFamily="32" charset="0"/>
                <a:ea typeface="SimSun" charset="-122"/>
              </a:rPr>
              <a:t>realizace a přípravy dálnice D11 na území České republiky</a:t>
            </a:r>
            <a:endParaRPr lang="cs-CZ" sz="2800" dirty="0">
              <a:solidFill>
                <a:srgbClr val="003C78"/>
              </a:solidFill>
              <a:latin typeface="Arial Black" pitchFamily="32" charset="0"/>
              <a:ea typeface="SimSun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4" y="1739280"/>
            <a:ext cx="6841456" cy="6816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b="1" dirty="0">
                <a:solidFill>
                  <a:srgbClr val="003C78"/>
                </a:solidFill>
                <a:latin typeface="Arial" charset="0"/>
              </a:rPr>
              <a:t>Ing. Marek Novotný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sz="1800" b="1" dirty="0">
                <a:solidFill>
                  <a:srgbClr val="003C78"/>
                </a:solidFill>
                <a:latin typeface="Arial" charset="0"/>
              </a:rPr>
              <a:t>Ředitel </a:t>
            </a:r>
            <a:r>
              <a:rPr lang="cs-CZ" sz="1800" b="1" dirty="0" smtClean="0">
                <a:solidFill>
                  <a:srgbClr val="003C78"/>
                </a:solidFill>
                <a:latin typeface="Arial" charset="0"/>
              </a:rPr>
              <a:t>ŘSD </a:t>
            </a:r>
            <a:r>
              <a:rPr lang="cs-CZ" sz="1800" b="1" dirty="0">
                <a:solidFill>
                  <a:srgbClr val="003C78"/>
                </a:solidFill>
                <a:latin typeface="Arial" charset="0"/>
              </a:rPr>
              <a:t>ČR, </a:t>
            </a:r>
            <a:r>
              <a:rPr lang="cs-CZ" sz="1800" b="1" dirty="0" smtClean="0">
                <a:solidFill>
                  <a:srgbClr val="003C78"/>
                </a:solidFill>
                <a:latin typeface="Arial" charset="0"/>
              </a:rPr>
              <a:t>Správa </a:t>
            </a:r>
            <a:r>
              <a:rPr lang="cs-CZ" sz="1800" b="1" dirty="0">
                <a:solidFill>
                  <a:srgbClr val="003C78"/>
                </a:solidFill>
                <a:latin typeface="Arial" charset="0"/>
              </a:rPr>
              <a:t>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388263752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Realizovaný stavební úsek D11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8594" y="1506197"/>
            <a:ext cx="8075240" cy="84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746125" lvl="1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1105/2 Osičky – Hradec Králové</a:t>
            </a: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 marL="403225" lvl="1" indent="0"/>
            <a:endParaRPr lang="cs-CZ" sz="2000" b="1" dirty="0">
              <a:solidFill>
                <a:srgbClr val="009BDE"/>
              </a:solidFill>
              <a:ea typeface="SimSun" charset="-122"/>
            </a:endParaRP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710541" y="2140577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Připravované stavební úseky D11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2960" y="2985308"/>
            <a:ext cx="8075240" cy="17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746125" lvl="1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1106 Hradec Králové – Smiřice,</a:t>
            </a:r>
          </a:p>
          <a:p>
            <a:pPr marL="746125" lvl="1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1107 Smiřice – Jaroměř,</a:t>
            </a:r>
          </a:p>
          <a:p>
            <a:pPr marL="746125" lvl="1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1108 Jaroměř – Trutnov,</a:t>
            </a:r>
          </a:p>
          <a:p>
            <a:pPr marL="746125" lvl="1" indent="-342900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1109 Trutnov – st. hranice.</a:t>
            </a: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 marL="403225" lvl="1" indent="0"/>
            <a:endParaRPr lang="cs-CZ" sz="2000" b="1" dirty="0">
              <a:solidFill>
                <a:srgbClr val="009BDE"/>
              </a:solidFill>
              <a:ea typeface="SimSun" charset="-122"/>
            </a:endParaRP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231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Intenzity dopravy – současný stav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3580" b="3580"/>
          <a:stretch>
            <a:fillRect/>
          </a:stretch>
        </p:blipFill>
        <p:spPr bwMode="auto">
          <a:xfrm>
            <a:off x="611563" y="1052746"/>
            <a:ext cx="5086826" cy="33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16016" y="1484784"/>
            <a:ext cx="442798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/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	Zatížení sil. sítě (voz./24 h)</a:t>
            </a: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pitchFamily="34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I/33 Hradec Králové - Smiřice: cca 14 500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I/33 Smiřice - Jaroměř:            cca 13 000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1600" dirty="0" smtClean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I/37 Jaroměř – Trutnov:            cca  6 500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I/16Trutnov – st. hranice:          cca  2 000 </a:t>
            </a:r>
            <a:endParaRPr lang="cs-CZ" sz="16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Intenzity dopravy - výhled</a:t>
            </a:r>
            <a:endParaRPr lang="cs-CZ" b="1" dirty="0">
              <a:solidFill>
                <a:srgbClr val="009BDE"/>
              </a:solidFill>
              <a:latin typeface="+mj-lt"/>
              <a:ea typeface="SimSun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3641" b="3522"/>
          <a:stretch/>
        </p:blipFill>
        <p:spPr bwMode="auto">
          <a:xfrm>
            <a:off x="535126" y="1145486"/>
            <a:ext cx="5081588" cy="33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36096" y="1506196"/>
            <a:ext cx="3456384" cy="415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148064" y="1628800"/>
            <a:ext cx="3528392" cy="329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    Zatížení sil. sítě (voz./24 h)</a:t>
            </a:r>
          </a:p>
          <a:p>
            <a:pPr marL="746125" lvl="1" indent="-342900">
              <a:buFont typeface="Arial" pitchFamily="34" charset="0"/>
              <a:buChar char="•"/>
            </a:pPr>
            <a:endParaRPr lang="cs-CZ" sz="2200" dirty="0" smtClean="0">
              <a:solidFill>
                <a:srgbClr val="003C78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ea typeface="SimSun" charset="-122"/>
              </a:rPr>
              <a:t>    </a:t>
            </a: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D 11 1106 Hradec Králové - Smiřice: cca 32 000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    D 11 1107 Smiřice - Jaroměř:            cca 28 000 – 22 000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1600" dirty="0" smtClean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    D 11 1108 Jaroměř – Trutnov:            cca  18 000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r>
              <a:rPr lang="cs-CZ" sz="1600" dirty="0" smtClean="0">
                <a:solidFill>
                  <a:srgbClr val="003C78"/>
                </a:solidFill>
                <a:latin typeface="+mn-lt"/>
                <a:ea typeface="SimSun" charset="-122"/>
              </a:rPr>
              <a:t>    D 11 1109 Trutnov – st. hranice:          cca  11 000</a:t>
            </a:r>
          </a:p>
          <a:p>
            <a:pPr marL="342900" indent="-342900"/>
            <a:endParaRPr lang="cs-CZ" sz="2000" dirty="0" smtClean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441" r="17698" b="6596"/>
          <a:stretch/>
        </p:blipFill>
        <p:spPr bwMode="auto">
          <a:xfrm>
            <a:off x="1534041" y="1269000"/>
            <a:ext cx="607591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D11, 1105/2 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Osičky – Hradec Králové</a:t>
            </a:r>
          </a:p>
        </p:txBody>
      </p:sp>
      <p:sp>
        <p:nvSpPr>
          <p:cNvPr id="4" name="Ovál 3"/>
          <p:cNvSpPr/>
          <p:nvPr/>
        </p:nvSpPr>
        <p:spPr>
          <a:xfrm>
            <a:off x="3534747" y="3284984"/>
            <a:ext cx="108012" cy="1080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3227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D11, 1105/2 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Osičky – Hradec Králové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5685" y="1428043"/>
            <a:ext cx="8075240" cy="16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K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ategorie:		D 27,5/120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D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élka úseku: 	10,830 km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N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áklady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stavby: 4 319 481 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000 Kč </a:t>
            </a:r>
            <a:r>
              <a:rPr lang="cs-CZ" sz="2200" dirty="0">
                <a:solidFill>
                  <a:srgbClr val="003C78"/>
                </a:solidFill>
                <a:latin typeface="+mn-lt"/>
              </a:rPr>
              <a:t>(bez DPH a valorizace)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8287" y="2996952"/>
            <a:ext cx="808538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/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Příprava stavby:</a:t>
            </a:r>
          </a:p>
          <a:p>
            <a:pPr marL="0" indent="0"/>
            <a:endParaRPr lang="cs-CZ" sz="1800" b="1" dirty="0" smtClean="0">
              <a:solidFill>
                <a:srgbClr val="003C78"/>
              </a:solidFill>
              <a:latin typeface="+mn-lt"/>
            </a:endParaRPr>
          </a:p>
          <a:p>
            <a:pPr marL="0" indent="0"/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km </a:t>
            </a:r>
            <a:r>
              <a:rPr lang="cs-CZ" sz="2000" b="1" dirty="0">
                <a:solidFill>
                  <a:srgbClr val="003C78"/>
                </a:solidFill>
                <a:latin typeface="+mn-lt"/>
              </a:rPr>
              <a:t>78,910 – km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86,460: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provozovaná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část.</a:t>
            </a:r>
            <a:endParaRPr lang="cs-CZ" sz="2000" dirty="0">
              <a:solidFill>
                <a:srgbClr val="003C78"/>
              </a:solidFill>
              <a:latin typeface="+mn-lt"/>
            </a:endParaRPr>
          </a:p>
          <a:p>
            <a:pPr marL="0" indent="0"/>
            <a:r>
              <a:rPr lang="cs-CZ" sz="2000" b="1" dirty="0">
                <a:solidFill>
                  <a:srgbClr val="003C78"/>
                </a:solidFill>
                <a:latin typeface="+mn-lt"/>
              </a:rPr>
              <a:t>km 86,460 – km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88,300: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stavebně dokončená, neprovozovaná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část.</a:t>
            </a:r>
            <a:endParaRPr lang="cs-CZ" sz="2000" dirty="0">
              <a:solidFill>
                <a:srgbClr val="003C78"/>
              </a:solidFill>
              <a:latin typeface="+mn-lt"/>
            </a:endParaRPr>
          </a:p>
          <a:p>
            <a:pPr marL="0" indent="0"/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km </a:t>
            </a:r>
            <a:r>
              <a:rPr lang="cs-CZ" sz="2000" b="1" dirty="0">
                <a:solidFill>
                  <a:srgbClr val="003C78"/>
                </a:solidFill>
                <a:latin typeface="+mn-lt"/>
              </a:rPr>
              <a:t>88,300 – km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90,760: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vydáno stavební povolení, od 07/2014  						    probíhá realizace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stavby.</a:t>
            </a:r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0" indent="0"/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 marL="0" indent="0"/>
            <a:r>
              <a:rPr lang="cs-CZ" sz="2000" dirty="0">
                <a:solidFill>
                  <a:srgbClr val="003C78"/>
                </a:solidFill>
                <a:latin typeface="+mn-lt"/>
              </a:rPr>
              <a:t>Zprovoznění dálnice: </a:t>
            </a:r>
            <a:r>
              <a:rPr lang="cs-CZ" sz="2000" b="1" dirty="0">
                <a:solidFill>
                  <a:srgbClr val="003C78"/>
                </a:solidFill>
                <a:latin typeface="+mn-lt"/>
              </a:rPr>
              <a:t>08/2017</a:t>
            </a:r>
          </a:p>
          <a:p>
            <a:pPr marL="0" indent="0"/>
            <a:r>
              <a:rPr lang="cs-CZ" sz="2000" dirty="0">
                <a:solidFill>
                  <a:srgbClr val="003C78"/>
                </a:solidFill>
                <a:latin typeface="+mn-lt"/>
              </a:rPr>
              <a:t>Do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končení stavby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</a:rPr>
              <a:t>: 08/2018</a:t>
            </a:r>
            <a:endParaRPr lang="cs-CZ" sz="2000" b="1" dirty="0">
              <a:solidFill>
                <a:srgbClr val="003C78"/>
              </a:solidFill>
              <a:latin typeface="+mn-lt"/>
            </a:endParaRPr>
          </a:p>
          <a:p>
            <a:pPr marL="0" indent="0"/>
            <a:endParaRPr lang="cs-CZ" sz="2000" dirty="0" smtClean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0475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D11, 1106 Hradec Králové – Smiřice</a:t>
            </a:r>
          </a:p>
        </p:txBody>
      </p:sp>
      <p:pic>
        <p:nvPicPr>
          <p:cNvPr id="5" name="Picture 3" descr="D:\Work\2013\Infrastruktura HK+Pce\D11 Hradec-Smiř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1266557"/>
            <a:ext cx="4320000" cy="4324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3411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009BDE"/>
                </a:solidFill>
                <a:latin typeface="+mj-lt"/>
                <a:ea typeface="SimSun" charset="-122"/>
              </a:rPr>
              <a:t>D11</a:t>
            </a:r>
            <a:r>
              <a:rPr lang="cs-CZ" b="1" dirty="0">
                <a:solidFill>
                  <a:srgbClr val="009BDE"/>
                </a:solidFill>
                <a:latin typeface="+mj-lt"/>
                <a:ea typeface="SimSun" charset="-122"/>
              </a:rPr>
              <a:t>, 1106 Hradec Králové – Smiřice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5685" y="1600201"/>
            <a:ext cx="8075240" cy="1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K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ategorie:		D 27,5/120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D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élka úseku: 	15,460 km (v úseku 2x MÚK)</a:t>
            </a:r>
          </a:p>
          <a:p>
            <a:pPr marL="0" indent="0"/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solidFill>
                  <a:srgbClr val="003C78"/>
                </a:solidFill>
                <a:latin typeface="+mn-lt"/>
              </a:rPr>
              <a:t>Předpokládané </a:t>
            </a:r>
            <a:r>
              <a:rPr lang="cs-CZ" sz="2200" dirty="0" smtClean="0">
                <a:solidFill>
                  <a:srgbClr val="003C78"/>
                </a:solidFill>
                <a:latin typeface="+mn-lt"/>
              </a:rPr>
              <a:t>náklady stavby: 6 921 672 000 Kč (bez DPH)</a:t>
            </a:r>
            <a:endParaRPr lang="cs-CZ" sz="2200" dirty="0">
              <a:solidFill>
                <a:srgbClr val="003C78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3C78"/>
              </a:buClr>
              <a:buFont typeface="Arial" charset="0"/>
              <a:buChar char="•"/>
            </a:pPr>
            <a:endParaRPr lang="cs-CZ" sz="2200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5" y="3140968"/>
            <a:ext cx="808538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marL="0" indent="0"/>
            <a:r>
              <a:rPr lang="cs-CZ" sz="2200" b="1" dirty="0" smtClean="0">
                <a:solidFill>
                  <a:srgbClr val="003C78"/>
                </a:solidFill>
                <a:latin typeface="+mn-lt"/>
              </a:rPr>
              <a:t>Příprava stavby:</a:t>
            </a:r>
            <a:endParaRPr lang="cs-CZ" sz="1800" b="1" dirty="0" smtClean="0">
              <a:solidFill>
                <a:srgbClr val="003C78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Vydáno </a:t>
            </a:r>
            <a:r>
              <a:rPr lang="cs-CZ" sz="2000" dirty="0">
                <a:solidFill>
                  <a:srgbClr val="003C78"/>
                </a:solidFill>
                <a:latin typeface="+mn-lt"/>
              </a:rPr>
              <a:t>platné územní rozhodnutí, na dílčí stavební objekty vydáno stavební povolení, na ostatní zahájeno stavební 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řízení.  </a:t>
            </a:r>
            <a:endParaRPr lang="cs-CZ" sz="2000" dirty="0">
              <a:solidFill>
                <a:srgbClr val="003C78"/>
              </a:solidFill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</a:rPr>
              <a:t>V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ykoupeno cca 99,94% pozemků trvalého záboru pro úsek Hradec Králové – Předměřice </a:t>
            </a:r>
            <a:r>
              <a:rPr lang="cs-CZ" sz="2000" dirty="0" err="1" smtClean="0">
                <a:solidFill>
                  <a:srgbClr val="003C78"/>
                </a:solidFill>
                <a:latin typeface="+mn-lt"/>
              </a:rPr>
              <a:t>n.L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 a pro úsek Předměřice </a:t>
            </a:r>
            <a:r>
              <a:rPr lang="cs-CZ" sz="2000" dirty="0" err="1" smtClean="0">
                <a:solidFill>
                  <a:srgbClr val="003C78"/>
                </a:solidFill>
                <a:latin typeface="+mn-lt"/>
              </a:rPr>
              <a:t>n.L</a:t>
            </a:r>
            <a:r>
              <a:rPr lang="cs-CZ" sz="2000" dirty="0" smtClean="0">
                <a:solidFill>
                  <a:srgbClr val="003C78"/>
                </a:solidFill>
                <a:latin typeface="+mn-lt"/>
              </a:rPr>
              <a:t> – Smiřice cca 99,76% pozemků trvalého záboru.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cs-CZ" sz="2000" dirty="0">
              <a:solidFill>
                <a:srgbClr val="003C78"/>
              </a:solidFill>
              <a:latin typeface="+mn-lt"/>
              <a:ea typeface="SimSun" charset="-122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>
                <a:solidFill>
                  <a:srgbClr val="003C78"/>
                </a:solidFill>
                <a:latin typeface="+mn-lt"/>
                <a:ea typeface="SimSun" charset="-122"/>
              </a:rPr>
              <a:t>P</a:t>
            </a:r>
            <a:r>
              <a:rPr lang="cs-CZ" sz="2000" dirty="0" smtClean="0">
                <a:solidFill>
                  <a:srgbClr val="003C78"/>
                </a:solidFill>
                <a:latin typeface="+mn-lt"/>
                <a:ea typeface="SimSun" charset="-122"/>
              </a:rPr>
              <a:t>ředpokládaný termín zahájení stavby: </a:t>
            </a:r>
            <a:r>
              <a:rPr lang="cs-CZ" sz="2000" b="1" dirty="0" smtClean="0">
                <a:solidFill>
                  <a:srgbClr val="003C78"/>
                </a:solidFill>
                <a:latin typeface="+mn-lt"/>
                <a:ea typeface="SimSun" charset="-122"/>
              </a:rPr>
              <a:t>2017/2018</a:t>
            </a:r>
            <a:endParaRPr lang="cs-CZ" sz="2200" b="1" dirty="0">
              <a:solidFill>
                <a:srgbClr val="003C78"/>
              </a:solidFill>
              <a:latin typeface="+mn-lt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71223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 Black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594</Words>
  <Application>Microsoft Office PowerPoint</Application>
  <PresentationFormat>Předvádění na obrazovce (4:3)</PresentationFormat>
  <Paragraphs>150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SimSun</vt:lpstr>
      <vt:lpstr>Arial</vt:lpstr>
      <vt:lpstr>Arial Black</vt:lpstr>
      <vt:lpstr>Times New Roman</vt:lpstr>
      <vt:lpstr>Motiv systému Office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Příprava stavby S3 v Polsku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</dc:title>
  <dc:creator>horenij</dc:creator>
  <cp:lastModifiedBy>Doubek Michal Ing.</cp:lastModifiedBy>
  <cp:revision>251</cp:revision>
  <cp:lastPrinted>1601-01-01T00:00:00Z</cp:lastPrinted>
  <dcterms:created xsi:type="dcterms:W3CDTF">2005-03-03T15:53:45Z</dcterms:created>
  <dcterms:modified xsi:type="dcterms:W3CDTF">2016-06-16T06:32:57Z</dcterms:modified>
</cp:coreProperties>
</file>